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42" r:id="rId2"/>
    <p:sldId id="347" r:id="rId3"/>
    <p:sldId id="286" r:id="rId4"/>
    <p:sldId id="28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43" r:id="rId13"/>
    <p:sldId id="344" r:id="rId14"/>
    <p:sldId id="34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46" r:id="rId23"/>
    <p:sldId id="355" r:id="rId24"/>
    <p:sldId id="348" r:id="rId25"/>
    <p:sldId id="349" r:id="rId26"/>
    <p:sldId id="350" r:id="rId27"/>
    <p:sldId id="351" r:id="rId28"/>
    <p:sldId id="352" r:id="rId29"/>
    <p:sldId id="353" r:id="rId30"/>
    <p:sldId id="293" r:id="rId31"/>
    <p:sldId id="296" r:id="rId32"/>
    <p:sldId id="298" r:id="rId33"/>
    <p:sldId id="297" r:id="rId34"/>
    <p:sldId id="295" r:id="rId35"/>
    <p:sldId id="299" r:id="rId36"/>
    <p:sldId id="300" r:id="rId37"/>
    <p:sldId id="354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9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scombe" userId="40b5834bf46ba212" providerId="LiveId" clId="{359CD4D7-BCB2-45CC-B3F1-2350AD3A2E9E}"/>
    <pc:docChg chg="addSld delSld">
      <pc:chgData name="John Buscombe" userId="40b5834bf46ba212" providerId="LiveId" clId="{359CD4D7-BCB2-45CC-B3F1-2350AD3A2E9E}" dt="2025-07-25T10:06:19.066" v="1" actId="2696"/>
      <pc:docMkLst>
        <pc:docMk/>
      </pc:docMkLst>
      <pc:sldChg chg="new del">
        <pc:chgData name="John Buscombe" userId="40b5834bf46ba212" providerId="LiveId" clId="{359CD4D7-BCB2-45CC-B3F1-2350AD3A2E9E}" dt="2025-07-25T10:06:19.066" v="1" actId="2696"/>
        <pc:sldMkLst>
          <pc:docMk/>
          <pc:sldMk cId="2796110599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6743-E2FE-47D6-B26F-3C2D278064AE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DBF4-D0F6-4D8F-BE7F-3F62AB5F7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2D489F-3224-4B8B-BB5F-497DE54E7BA6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1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4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7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0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9401-AE46-47FD-B695-4B2BC2FF0307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40CA-F44E-40B3-B713-443D84582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nm.snmjournals.org/content/50/Suppl_1/122S/F1.expansio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nm.snmjournals.org/content/50/Suppl_1/122S/F4.expansion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001713" y="2412207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Using PET-CT to in treatment response 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4292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Prof John </a:t>
            </a:r>
            <a:r>
              <a:rPr lang="en-GB" dirty="0" err="1"/>
              <a:t>Buscombe</a:t>
            </a:r>
            <a:endParaRPr lang="en-GB" dirty="0"/>
          </a:p>
        </p:txBody>
      </p:sp>
      <p:pic>
        <p:nvPicPr>
          <p:cNvPr id="4101" name="Picture 4" descr="http://web.up.ac.za/UserFiles/3%20Languages%20UP%20LOGO%2017APRIL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722153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0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subtle failure note spleen 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25588"/>
            <a:ext cx="744061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8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this active disease ?D3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576388"/>
            <a:ext cx="66960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7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Lugano criteria 2020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Primarily for DLBCL</a:t>
            </a:r>
          </a:p>
          <a:p>
            <a:r>
              <a:rPr lang="en-GB" dirty="0"/>
              <a:t>Based on Deauville criteria again scan 6 weeks last </a:t>
            </a:r>
            <a:r>
              <a:rPr lang="en-GB" dirty="0" err="1"/>
              <a:t>Tx</a:t>
            </a:r>
            <a:endParaRPr lang="en-GB" dirty="0"/>
          </a:p>
          <a:p>
            <a:r>
              <a:rPr lang="en-GB" dirty="0"/>
              <a:t>Also includes CT</a:t>
            </a:r>
          </a:p>
          <a:p>
            <a:r>
              <a:rPr lang="en-GB" dirty="0"/>
              <a:t>However, recommends pre therapy FDG PET-CT</a:t>
            </a:r>
          </a:p>
          <a:p>
            <a:r>
              <a:rPr lang="en-GB" dirty="0"/>
              <a:t>Complete metabolic response Deauville, 1, 2,3 residual mass allowed </a:t>
            </a:r>
          </a:p>
          <a:p>
            <a:r>
              <a:rPr lang="en-GB" dirty="0"/>
              <a:t>This allows grade 4 and 5 response to be Partial MR if uptake or size less than pre-therapy level.</a:t>
            </a:r>
          </a:p>
          <a:p>
            <a:r>
              <a:rPr lang="en-GB" dirty="0"/>
              <a:t>Likewise Metabolic Stable Disease is grade 4 and 5 and no change in SUV</a:t>
            </a:r>
          </a:p>
          <a:p>
            <a:r>
              <a:rPr lang="en-GB" dirty="0"/>
              <a:t>Progressive disease, grade 4 and 5 with increase in SUV or increase in tumour size on CT </a:t>
            </a:r>
          </a:p>
          <a:p>
            <a:r>
              <a:rPr lang="en-GB" dirty="0"/>
              <a:t>Lugano also states that if FDG PET disagrees with CT the FDG-PET, then PET trumps 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be consistent with placing of ROIs</a:t>
            </a:r>
          </a:p>
          <a:p>
            <a:r>
              <a:rPr lang="en-GB" dirty="0"/>
              <a:t>Care when using TOF images that mediastinal blood pool does not clip aorta wall which can have high uptake</a:t>
            </a:r>
          </a:p>
          <a:p>
            <a:r>
              <a:rPr lang="en-GB" dirty="0"/>
              <a:t>What to do with liver and non-homogeneous activity</a:t>
            </a:r>
          </a:p>
          <a:p>
            <a:r>
              <a:rPr lang="en-GB" dirty="0"/>
              <a:t>Most sample 2-3 sites and take mean</a:t>
            </a:r>
          </a:p>
          <a:p>
            <a:r>
              <a:rPr lang="en-GB" dirty="0"/>
              <a:t>Therefore, the system is not precise but is pragmatic </a:t>
            </a:r>
          </a:p>
        </p:txBody>
      </p:sp>
    </p:spTree>
    <p:extLst>
      <p:ext uri="{BB962C8B-B14F-4D97-AF65-F5344CB8AC3E}">
        <p14:creationId xmlns:p14="http://schemas.microsoft.com/office/powerpoint/2010/main" val="181523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for ROI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8" y="1295400"/>
            <a:ext cx="4300024" cy="4300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2" y="1489052"/>
            <a:ext cx="4106371" cy="4106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9483" y="5852160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Aortic blood pool ROI needs to avoid wall of the aorta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0" y="5852160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Liver uptake non-homogeneous where to put ROI</a:t>
            </a:r>
          </a:p>
        </p:txBody>
      </p:sp>
    </p:spTree>
    <p:extLst>
      <p:ext uri="{BB962C8B-B14F-4D97-AF65-F5344CB8AC3E}">
        <p14:creationId xmlns:p14="http://schemas.microsoft.com/office/powerpoint/2010/main" val="329770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4763"/>
            <a:ext cx="8001000" cy="1828801"/>
          </a:xfrm>
        </p:spPr>
        <p:txBody>
          <a:bodyPr/>
          <a:lstStyle/>
          <a:p>
            <a:pPr eaLnBrk="1" hangingPunct="1"/>
            <a:r>
              <a:rPr lang="en-US" altLang="en-US" sz="4600" b="1"/>
              <a:t>EARLY TREATMENT EVALUATION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518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b="1">
              <a:solidFill>
                <a:srgbClr val="FFFFFF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b="1"/>
              <a:t>PET predicts prognosis after initial treatment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1 cycle         </a:t>
            </a:r>
            <a:r>
              <a:rPr lang="en-US" altLang="en-US" sz="2000" b="1"/>
              <a:t>Kostakoglu et al, J.Nucl.Med., 2002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1-2 cycles    </a:t>
            </a:r>
            <a:r>
              <a:rPr lang="en-US" altLang="en-US" sz="2000" b="1"/>
              <a:t>Torizuka et al, EJNMMI, 2003</a:t>
            </a:r>
            <a:r>
              <a:rPr lang="en-US" altLang="en-US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2 cycles       </a:t>
            </a:r>
            <a:r>
              <a:rPr lang="en-US" altLang="en-US" sz="2000" b="1"/>
              <a:t>Zijlstra et al, Br.J.Haematol., 2003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2-3 cycles    </a:t>
            </a:r>
            <a:r>
              <a:rPr lang="en-US" altLang="en-US" sz="2000" b="1"/>
              <a:t>Jerusalem et al, Haematologica, 2000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2-4 cycles    </a:t>
            </a:r>
            <a:r>
              <a:rPr lang="en-US" altLang="en-US" sz="2000" b="1"/>
              <a:t>Mikhaeel et al, Leuk. Lymphoma, 2000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3-4 cycles    </a:t>
            </a:r>
            <a:r>
              <a:rPr lang="en-US" altLang="en-US" sz="2000" b="1"/>
              <a:t>Spaepen et al, Ann. Oncol., 2002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812800" y="1652588"/>
            <a:ext cx="762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8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Measuring response -25 yr male HD induction chemo</a:t>
            </a:r>
          </a:p>
        </p:txBody>
      </p:sp>
      <p:pic>
        <p:nvPicPr>
          <p:cNvPr id="22531" name="Picture 2" descr="Burket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6894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258888" y="4941888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Tahoma" panose="020B0604030504040204" pitchFamily="34" charset="0"/>
              </a:rPr>
              <a:t>Pre treatment</a:t>
            </a:r>
          </a:p>
        </p:txBody>
      </p:sp>
      <p:pic>
        <p:nvPicPr>
          <p:cNvPr id="22533" name="Picture 2" descr="Burketts tr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420938"/>
            <a:ext cx="50419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859338" y="5949950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</a:rPr>
              <a:t>After a 2 doses of chemotherapy</a:t>
            </a:r>
          </a:p>
        </p:txBody>
      </p:sp>
    </p:spTree>
    <p:extLst>
      <p:ext uri="{BB962C8B-B14F-4D97-AF65-F5344CB8AC3E}">
        <p14:creationId xmlns:p14="http://schemas.microsoft.com/office/powerpoint/2010/main" val="411656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o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001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11188" y="6453188"/>
            <a:ext cx="389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Kostakoglu et al, J Nucl Med 2002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0"/>
            <a:ext cx="8316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Tahoma" panose="020B0604030504040204" pitchFamily="34" charset="0"/>
              </a:rPr>
              <a:t>F-18 FDG PET after 1st cycle in ABVD in HD</a:t>
            </a:r>
          </a:p>
        </p:txBody>
      </p:sp>
    </p:spTree>
    <p:extLst>
      <p:ext uri="{BB962C8B-B14F-4D97-AF65-F5344CB8AC3E}">
        <p14:creationId xmlns:p14="http://schemas.microsoft.com/office/powerpoint/2010/main" val="45785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Early response in HD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Gallamini et al Joint Italy/Danish study JC0 2010</a:t>
            </a:r>
          </a:p>
          <a:p>
            <a:r>
              <a:rPr lang="en-GB" altLang="en-US"/>
              <a:t>290 patients with HD</a:t>
            </a:r>
          </a:p>
          <a:p>
            <a:r>
              <a:rPr lang="en-GB" altLang="en-US"/>
              <a:t>2 cycles of ABVD</a:t>
            </a:r>
          </a:p>
          <a:p>
            <a:r>
              <a:rPr lang="en-GB" altLang="en-US"/>
              <a:t>International prognostic score </a:t>
            </a:r>
          </a:p>
          <a:p>
            <a:r>
              <a:rPr lang="en-GB" altLang="en-US"/>
              <a:t>F-18 FDG PET </a:t>
            </a:r>
          </a:p>
          <a:p>
            <a:r>
              <a:rPr lang="en-GB" altLang="en-US"/>
              <a:t>Both compared to final result as assessed at 6 weeks after all treatment (normally 6 cycles)</a:t>
            </a:r>
          </a:p>
        </p:txBody>
      </p:sp>
    </p:spTree>
    <p:extLst>
      <p:ext uri="{BB962C8B-B14F-4D97-AF65-F5344CB8AC3E}">
        <p14:creationId xmlns:p14="http://schemas.microsoft.com/office/powerpoint/2010/main" val="12012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Gallamini et at IPS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690688"/>
            <a:ext cx="71405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8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A11C-CE24-5D75-FA9C-A8A8A20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9368-A034-B2AD-7D7A-D61FB0BD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Monitoring response in Lymphoma</a:t>
            </a:r>
          </a:p>
          <a:p>
            <a:r>
              <a:rPr lang="en-GB" dirty="0"/>
              <a:t>Early observations</a:t>
            </a:r>
          </a:p>
          <a:p>
            <a:r>
              <a:rPr lang="en-GB" dirty="0"/>
              <a:t>Deauville response</a:t>
            </a:r>
          </a:p>
          <a:p>
            <a:r>
              <a:rPr lang="en-GB" dirty="0"/>
              <a:t>Lugano criteria </a:t>
            </a:r>
          </a:p>
          <a:p>
            <a:r>
              <a:rPr lang="en-GB" dirty="0"/>
              <a:t>Response in solid tumours </a:t>
            </a:r>
          </a:p>
        </p:txBody>
      </p:sp>
    </p:spTree>
    <p:extLst>
      <p:ext uri="{BB962C8B-B14F-4D97-AF65-F5344CB8AC3E}">
        <p14:creationId xmlns:p14="http://schemas.microsoft.com/office/powerpoint/2010/main" val="70414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Gallamini F-18 FDG PET vs IPS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51050"/>
            <a:ext cx="66675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0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Present situation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A negative F-18 FDG PET 6 weeks after last cycle is now accepted as goods prognostic sign</a:t>
            </a:r>
          </a:p>
          <a:p>
            <a:r>
              <a:rPr lang="en-GB" altLang="en-US"/>
              <a:t>Role of interim PET-CT less clear as most data on HD</a:t>
            </a:r>
          </a:p>
          <a:p>
            <a:r>
              <a:rPr lang="en-GB" altLang="en-US"/>
              <a:t>Also if positive what do you do</a:t>
            </a:r>
          </a:p>
          <a:p>
            <a:pPr lvl="1"/>
            <a:r>
              <a:rPr lang="en-GB" altLang="en-US"/>
              <a:t>Give more intensive treatment</a:t>
            </a:r>
          </a:p>
          <a:p>
            <a:pPr lvl="1"/>
            <a:r>
              <a:rPr lang="en-GB" altLang="en-US"/>
              <a:t>Give different treatment</a:t>
            </a:r>
          </a:p>
          <a:p>
            <a:pPr lvl="1"/>
            <a:r>
              <a:rPr lang="en-GB" altLang="en-US"/>
              <a:t>Give up</a:t>
            </a:r>
          </a:p>
          <a:p>
            <a:r>
              <a:rPr lang="en-GB" altLang="en-US"/>
              <a:t>How do you assess 2</a:t>
            </a:r>
            <a:r>
              <a:rPr lang="en-GB" altLang="en-US" baseline="30000"/>
              <a:t>nd</a:t>
            </a:r>
            <a:r>
              <a:rPr lang="en-GB" altLang="en-US"/>
              <a:t> choice treatment</a:t>
            </a:r>
          </a:p>
        </p:txBody>
      </p:sp>
    </p:spTree>
    <p:extLst>
      <p:ext uri="{BB962C8B-B14F-4D97-AF65-F5344CB8AC3E}">
        <p14:creationId xmlns:p14="http://schemas.microsoft.com/office/powerpoint/2010/main" val="274360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D6D2-7FF9-17AD-824A-BDDBFBFC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Deauville out of 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E017-3400-0632-BF06-6E987171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Over reliance on </a:t>
            </a:r>
            <a:r>
              <a:rPr lang="en-GB" dirty="0" err="1"/>
              <a:t>SUVmax</a:t>
            </a:r>
            <a:endParaRPr lang="en-GB" dirty="0"/>
          </a:p>
          <a:p>
            <a:r>
              <a:rPr lang="en-GB" dirty="0" err="1"/>
              <a:t>SUVmax</a:t>
            </a:r>
            <a:r>
              <a:rPr lang="en-GB" dirty="0"/>
              <a:t> can be unreliable measurement of real activity as does not reflect whole organ</a:t>
            </a:r>
          </a:p>
          <a:p>
            <a:r>
              <a:rPr lang="en-GB" dirty="0"/>
              <a:t>Use of resolution recovery and scatter correction smooth out organ activity so </a:t>
            </a:r>
            <a:r>
              <a:rPr lang="en-GB" dirty="0" err="1"/>
              <a:t>SUVmax</a:t>
            </a:r>
            <a:r>
              <a:rPr lang="en-GB" dirty="0"/>
              <a:t> in liver, spleen and blood pool lowered so more patients will fail treatment as even low level node uptake </a:t>
            </a:r>
          </a:p>
          <a:p>
            <a:r>
              <a:rPr lang="en-GB" dirty="0"/>
              <a:t>So need to reconstruct images twice</a:t>
            </a:r>
          </a:p>
          <a:p>
            <a:r>
              <a:rPr lang="en-GB" dirty="0"/>
              <a:t>TOF for Deauville</a:t>
            </a:r>
          </a:p>
          <a:p>
            <a:r>
              <a:rPr lang="en-GB" dirty="0"/>
              <a:t>RR for reporting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11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70AD-768F-1D7B-81F0-3BB07889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PRoLoG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3E8F-1D8D-760C-4414-FBCA3F97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Consensus between Europe and North America JNM 2023</a:t>
            </a:r>
          </a:p>
          <a:p>
            <a:r>
              <a:rPr lang="en-GB" dirty="0"/>
              <a:t>FDG prime method of measuring response</a:t>
            </a:r>
          </a:p>
          <a:p>
            <a:r>
              <a:rPr lang="en-GB" dirty="0"/>
              <a:t>Lugano criteria base for both predicting response and post treatment outcomes</a:t>
            </a:r>
          </a:p>
          <a:p>
            <a:r>
              <a:rPr lang="en-GB" dirty="0"/>
              <a:t>As well as changes in FDG measurement spleen size also seen as important </a:t>
            </a:r>
            <a:r>
              <a:rPr lang="en-GB" dirty="0" err="1"/>
              <a:t>esp</a:t>
            </a:r>
            <a:r>
              <a:rPr lang="en-GB" dirty="0"/>
              <a:t> if spleen is greater than 13cm</a:t>
            </a:r>
          </a:p>
          <a:p>
            <a:r>
              <a:rPr lang="en-GB" dirty="0"/>
              <a:t>Bone marrow sampling before and after therapy may be useful when pre-treatment scan shows </a:t>
            </a:r>
          </a:p>
        </p:txBody>
      </p:sp>
    </p:spTree>
    <p:extLst>
      <p:ext uri="{BB962C8B-B14F-4D97-AF65-F5344CB8AC3E}">
        <p14:creationId xmlns:p14="http://schemas.microsoft.com/office/powerpoint/2010/main" val="278492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E89A-2821-9F2F-C308-640C5CFC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criteria in solid tumours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537D-52C0-5D34-F577-E4C22872A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Little consensus</a:t>
            </a:r>
          </a:p>
          <a:p>
            <a:r>
              <a:rPr lang="en-GB" dirty="0"/>
              <a:t>Most techniques more complex and time consuming than Deauville</a:t>
            </a:r>
          </a:p>
          <a:p>
            <a:r>
              <a:rPr lang="en-GB" dirty="0"/>
              <a:t>Two main methods</a:t>
            </a:r>
          </a:p>
          <a:p>
            <a:r>
              <a:rPr lang="en-GB" dirty="0"/>
              <a:t>Total </a:t>
            </a:r>
            <a:r>
              <a:rPr lang="en-GB" dirty="0" err="1"/>
              <a:t>glycotic</a:t>
            </a:r>
            <a:r>
              <a:rPr lang="en-GB" dirty="0"/>
              <a:t> volume (TGV)</a:t>
            </a:r>
          </a:p>
          <a:p>
            <a:r>
              <a:rPr lang="en-GB" dirty="0"/>
              <a:t>PET response criteria in solid tumours (PERCIST)</a:t>
            </a:r>
          </a:p>
          <a:p>
            <a:r>
              <a:rPr lang="en-GB" dirty="0"/>
              <a:t>Both are time consuming </a:t>
            </a:r>
          </a:p>
          <a:p>
            <a:r>
              <a:rPr lang="en-GB" dirty="0"/>
              <a:t>Used in some research but less used clinically</a:t>
            </a:r>
          </a:p>
          <a:p>
            <a:r>
              <a:rPr lang="en-GB" dirty="0"/>
              <a:t>Simpler metabolic tumour volume (MTV) less clear how useful this is </a:t>
            </a:r>
          </a:p>
        </p:txBody>
      </p:sp>
    </p:spTree>
    <p:extLst>
      <p:ext uri="{BB962C8B-B14F-4D97-AF65-F5344CB8AC3E}">
        <p14:creationId xmlns:p14="http://schemas.microsoft.com/office/powerpoint/2010/main" val="321138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2B77-37F5-7068-46EA-5DC090EF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</a:t>
            </a:r>
            <a:r>
              <a:rPr lang="en-GB" dirty="0" err="1"/>
              <a:t>glycotic</a:t>
            </a:r>
            <a:r>
              <a:rPr lang="en-GB" dirty="0"/>
              <a:t> volume (TGV) and Total lesion </a:t>
            </a:r>
            <a:r>
              <a:rPr lang="en-GB" dirty="0" err="1"/>
              <a:t>glycolosis</a:t>
            </a:r>
            <a:r>
              <a:rPr lang="en-GB" dirty="0"/>
              <a:t> (TLG)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4125-BEEB-6B35-59BA-58922277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concept is simple</a:t>
            </a:r>
          </a:p>
          <a:p>
            <a:r>
              <a:rPr lang="en-GB" dirty="0"/>
              <a:t>Take each voxel with FDG uptake and the SUV of that voxel and then do the same for each voxel with FDG uptake </a:t>
            </a:r>
          </a:p>
          <a:p>
            <a:r>
              <a:rPr lang="en-GB" dirty="0"/>
              <a:t>Based on metabolic tumour volume </a:t>
            </a:r>
          </a:p>
          <a:p>
            <a:r>
              <a:rPr lang="en-GB" dirty="0"/>
              <a:t>Add together SUVs and you get a number this becomes the Total Lesion </a:t>
            </a:r>
            <a:r>
              <a:rPr lang="en-GB" dirty="0" err="1"/>
              <a:t>Glycolosis</a:t>
            </a:r>
            <a:r>
              <a:rPr lang="en-GB" dirty="0"/>
              <a:t> use the </a:t>
            </a:r>
            <a:r>
              <a:rPr lang="en-GB" dirty="0" err="1"/>
              <a:t>SUVmean</a:t>
            </a:r>
            <a:r>
              <a:rPr lang="en-GB" dirty="0"/>
              <a:t> to get total </a:t>
            </a:r>
            <a:r>
              <a:rPr lang="en-GB" dirty="0" err="1"/>
              <a:t>glycotic</a:t>
            </a:r>
            <a:r>
              <a:rPr lang="en-GB" dirty="0"/>
              <a:t> volume </a:t>
            </a:r>
          </a:p>
          <a:p>
            <a:r>
              <a:rPr lang="en-GB" dirty="0"/>
              <a:t>The total of SUV/pixel is the total lesion </a:t>
            </a:r>
            <a:r>
              <a:rPr lang="en-GB" dirty="0" err="1"/>
              <a:t>glycolosis</a:t>
            </a:r>
            <a:r>
              <a:rPr lang="en-GB" dirty="0"/>
              <a:t> (TLG)</a:t>
            </a:r>
          </a:p>
          <a:p>
            <a:r>
              <a:rPr lang="en-GB" dirty="0"/>
              <a:t>Tends to be favoured in Europe</a:t>
            </a:r>
          </a:p>
          <a:p>
            <a:r>
              <a:rPr lang="en-GB" dirty="0"/>
              <a:t>However, many variables such as type of PET scanner reconstruction and filtering </a:t>
            </a:r>
          </a:p>
          <a:p>
            <a:r>
              <a:rPr lang="en-GB" dirty="0"/>
              <a:t>How ROIs are drawn </a:t>
            </a:r>
          </a:p>
          <a:p>
            <a:r>
              <a:rPr lang="en-GB" dirty="0"/>
              <a:t>May really need to be done by AI to be </a:t>
            </a:r>
            <a:r>
              <a:rPr lang="en-GB" dirty="0" err="1"/>
              <a:t>reproducable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37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1972-3C36-A016-84F7-181C6975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MTV and TGV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5B633-6848-B0F7-7E8A-08BD9F63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4220"/>
            <a:ext cx="7020732" cy="5265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13666-0BB9-328D-E761-031233E8820D}"/>
              </a:ext>
            </a:extLst>
          </p:cNvPr>
          <p:cNvSpPr txBox="1"/>
          <p:nvPr/>
        </p:nvSpPr>
        <p:spPr>
          <a:xfrm>
            <a:off x="472698" y="6362054"/>
            <a:ext cx="351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Ogawa et al Anti Can Res 2015</a:t>
            </a:r>
          </a:p>
        </p:txBody>
      </p:sp>
    </p:spTree>
    <p:extLst>
      <p:ext uri="{BB962C8B-B14F-4D97-AF65-F5344CB8AC3E}">
        <p14:creationId xmlns:p14="http://schemas.microsoft.com/office/powerpoint/2010/main" val="261882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B6BC-3969-E635-688B-60B1AE81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TGV in colorectal cancer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C664A-3354-15A8-48FB-829DB0A4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034"/>
            <a:ext cx="9144000" cy="4021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3799B-1C1C-06CB-EDBE-E0B4485BAE86}"/>
              </a:ext>
            </a:extLst>
          </p:cNvPr>
          <p:cNvSpPr txBox="1"/>
          <p:nvPr/>
        </p:nvSpPr>
        <p:spPr>
          <a:xfrm>
            <a:off x="2286000" y="5718874"/>
            <a:ext cx="478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Ogawa et al Anti Can Res 2015, showed high GTV related to poorer prognosis</a:t>
            </a:r>
          </a:p>
        </p:txBody>
      </p:sp>
    </p:spTree>
    <p:extLst>
      <p:ext uri="{BB962C8B-B14F-4D97-AF65-F5344CB8AC3E}">
        <p14:creationId xmlns:p14="http://schemas.microsoft.com/office/powerpoint/2010/main" val="152961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5888-01D2-F4AB-61B2-4BC07C86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MTV predicting better survival than SUV in iodine neg thyroid Ca</a:t>
            </a:r>
          </a:p>
        </p:txBody>
      </p:sp>
      <p:pic>
        <p:nvPicPr>
          <p:cNvPr id="4" name="Picture 3" descr="A collage of images of a person's body&#10;&#10;Description automatically generated">
            <a:extLst>
              <a:ext uri="{FF2B5EF4-FFF2-40B4-BE49-F238E27FC236}">
                <a16:creationId xmlns:a16="http://schemas.microsoft.com/office/drawing/2014/main" id="{AC0687A1-443F-307D-1625-B11D6228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41" y="2173301"/>
            <a:ext cx="5787811" cy="3196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767BD-0BB6-3860-5492-D8ECB3C0AB4A}"/>
              </a:ext>
            </a:extLst>
          </p:cNvPr>
          <p:cNvSpPr txBox="1"/>
          <p:nvPr/>
        </p:nvSpPr>
        <p:spPr>
          <a:xfrm>
            <a:off x="1812041" y="5649132"/>
            <a:ext cx="275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Uchiyama et al JNM 2016</a:t>
            </a:r>
          </a:p>
        </p:txBody>
      </p:sp>
    </p:spTree>
    <p:extLst>
      <p:ext uri="{BB962C8B-B14F-4D97-AF65-F5344CB8AC3E}">
        <p14:creationId xmlns:p14="http://schemas.microsoft.com/office/powerpoint/2010/main" val="115597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2BA6-E58B-F4CA-3828-5108B1E4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FDG to monitor response in GISTs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58D11-4BAB-B1AA-7EE9-43F10F53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95" y="1803929"/>
            <a:ext cx="3893245" cy="4688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40260-6EA5-DA43-D230-4AE14216833C}"/>
              </a:ext>
            </a:extLst>
          </p:cNvPr>
          <p:cNvSpPr txBox="1"/>
          <p:nvPr/>
        </p:nvSpPr>
        <p:spPr>
          <a:xfrm>
            <a:off x="813661" y="2247255"/>
            <a:ext cx="3262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Hwang et al Cancer </a:t>
            </a:r>
            <a:r>
              <a:rPr lang="en-GB" dirty="0" err="1"/>
              <a:t>Metab</a:t>
            </a:r>
            <a:r>
              <a:rPr lang="en-GB" dirty="0"/>
              <a:t> 2021</a:t>
            </a:r>
          </a:p>
          <a:p>
            <a:endParaRPr lang="en-GB" dirty="0"/>
          </a:p>
          <a:p>
            <a:r>
              <a:rPr lang="en-GB" dirty="0"/>
              <a:t>Prospective trial in GIST patients</a:t>
            </a:r>
          </a:p>
          <a:p>
            <a:endParaRPr lang="en-GB" dirty="0"/>
          </a:p>
          <a:p>
            <a:r>
              <a:rPr lang="en-GB" dirty="0"/>
              <a:t>Used MTV and TLG to monitor response </a:t>
            </a:r>
          </a:p>
          <a:p>
            <a:endParaRPr lang="en-GB" dirty="0"/>
          </a:p>
          <a:p>
            <a:r>
              <a:rPr lang="en-GB" dirty="0"/>
              <a:t>Pre therapy MTV was 700cc and TLG was 4350 g</a:t>
            </a:r>
          </a:p>
          <a:p>
            <a:endParaRPr lang="en-GB" dirty="0"/>
          </a:p>
          <a:p>
            <a:r>
              <a:rPr lang="en-GB" dirty="0"/>
              <a:t>Post therapy MTV was 77cc and TLG was 222g</a:t>
            </a:r>
          </a:p>
        </p:txBody>
      </p:sp>
    </p:spTree>
    <p:extLst>
      <p:ext uri="{BB962C8B-B14F-4D97-AF65-F5344CB8AC3E}">
        <p14:creationId xmlns:p14="http://schemas.microsoft.com/office/powerpoint/2010/main" val="159552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Though response accepted in lymphoma</a:t>
            </a:r>
          </a:p>
          <a:p>
            <a:r>
              <a:rPr lang="en-GB" dirty="0"/>
              <a:t>Criteria less clear in solid tumours</a:t>
            </a:r>
          </a:p>
          <a:p>
            <a:r>
              <a:rPr lang="en-GB" dirty="0"/>
              <a:t>Complication of inflammation</a:t>
            </a:r>
          </a:p>
          <a:p>
            <a:r>
              <a:rPr lang="en-GB" dirty="0"/>
              <a:t>FDG may not be best tracer but no agreement on what is best tracer</a:t>
            </a:r>
          </a:p>
          <a:p>
            <a:r>
              <a:rPr lang="en-GB" dirty="0"/>
              <a:t>No clear agreement on criteria for response</a:t>
            </a:r>
          </a:p>
          <a:p>
            <a:pPr lvl="1"/>
            <a:r>
              <a:rPr lang="en-GB" dirty="0"/>
              <a:t>EORTC</a:t>
            </a:r>
          </a:p>
          <a:p>
            <a:pPr lvl="1"/>
            <a:r>
              <a:rPr lang="en-GB" dirty="0"/>
              <a:t>PERCIST</a:t>
            </a:r>
          </a:p>
          <a:p>
            <a:r>
              <a:rPr lang="en-GB" dirty="0"/>
              <a:t>Problem with tumours &lt;5mm</a:t>
            </a:r>
          </a:p>
        </p:txBody>
      </p:sp>
    </p:spTree>
    <p:extLst>
      <p:ext uri="{BB962C8B-B14F-4D97-AF65-F5344CB8AC3E}">
        <p14:creationId xmlns:p14="http://schemas.microsoft.com/office/powerpoint/2010/main" val="3966515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BD88-A317-E780-2F25-893710F0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PERCIST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7C660-ACA9-F517-BF78-839FF432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628775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PET Response Criteria in Solid Tumours</a:t>
            </a:r>
          </a:p>
          <a:p>
            <a:pPr>
              <a:defRPr/>
            </a:pPr>
            <a:r>
              <a:rPr lang="en-GB" dirty="0"/>
              <a:t>Developed in USA </a:t>
            </a:r>
          </a:p>
          <a:p>
            <a:pPr>
              <a:defRPr/>
            </a:pPr>
            <a:r>
              <a:rPr lang="en-GB" dirty="0"/>
              <a:t>Based at Johns </a:t>
            </a:r>
            <a:r>
              <a:rPr lang="en-GB" dirty="0" err="1"/>
              <a:t>Hospkins</a:t>
            </a:r>
            <a:endParaRPr lang="en-GB" dirty="0"/>
          </a:p>
          <a:p>
            <a:pPr>
              <a:defRPr/>
            </a:pPr>
            <a:r>
              <a:rPr lang="en-GB" dirty="0"/>
              <a:t>Based on higher sensitivity of PET</a:t>
            </a:r>
          </a:p>
          <a:p>
            <a:pPr>
              <a:defRPr/>
            </a:pPr>
            <a:r>
              <a:rPr lang="en-GB" dirty="0"/>
              <a:t>Discussion of methods</a:t>
            </a:r>
          </a:p>
          <a:p>
            <a:pPr lvl="1">
              <a:defRPr/>
            </a:pPr>
            <a:r>
              <a:rPr lang="en-GB" dirty="0" err="1"/>
              <a:t>SUVmax</a:t>
            </a:r>
            <a:endParaRPr lang="en-GB" dirty="0"/>
          </a:p>
          <a:p>
            <a:pPr lvl="1">
              <a:defRPr/>
            </a:pPr>
            <a:r>
              <a:rPr lang="en-GB" dirty="0" err="1"/>
              <a:t>SUVmean</a:t>
            </a:r>
            <a:endParaRPr lang="en-GB" dirty="0"/>
          </a:p>
          <a:p>
            <a:pPr lvl="1">
              <a:defRPr/>
            </a:pPr>
            <a:r>
              <a:rPr lang="en-GB" dirty="0" err="1"/>
              <a:t>Glycolytic</a:t>
            </a:r>
            <a:r>
              <a:rPr lang="en-GB" dirty="0"/>
              <a:t> volume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2048-D6DE-D53E-F0F9-220DA112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Basic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3D29-F5F4-4046-9E81-B14E03FC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0213"/>
            <a:ext cx="7543800" cy="4395787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SUVmax</a:t>
            </a:r>
            <a:r>
              <a:rPr lang="en-GB" dirty="0"/>
              <a:t> too variable</a:t>
            </a:r>
          </a:p>
          <a:p>
            <a:pPr>
              <a:defRPr/>
            </a:pPr>
            <a:r>
              <a:rPr lang="en-GB" dirty="0" err="1"/>
              <a:t>SUVpeak</a:t>
            </a:r>
            <a:r>
              <a:rPr lang="en-GB" dirty="0"/>
              <a:t> may not include most active tumour</a:t>
            </a:r>
          </a:p>
          <a:p>
            <a:pPr>
              <a:defRPr/>
            </a:pPr>
            <a:r>
              <a:rPr lang="en-GB" dirty="0" err="1"/>
              <a:t>PERCIST</a:t>
            </a:r>
            <a:r>
              <a:rPr lang="en-GB" dirty="0"/>
              <a:t> using a volumetric 1cm</a:t>
            </a:r>
            <a:r>
              <a:rPr lang="en-GB" baseline="30000" dirty="0"/>
              <a:t>3</a:t>
            </a:r>
            <a:r>
              <a:rPr lang="en-GB" dirty="0"/>
              <a:t> </a:t>
            </a:r>
            <a:r>
              <a:rPr lang="en-GB" dirty="0" err="1"/>
              <a:t>voxel</a:t>
            </a:r>
            <a:r>
              <a:rPr lang="en-GB" dirty="0"/>
              <a:t> </a:t>
            </a:r>
          </a:p>
          <a:p>
            <a:pPr>
              <a:defRPr/>
            </a:pPr>
            <a:r>
              <a:rPr lang="en-GB" dirty="0"/>
              <a:t>Corrected for </a:t>
            </a:r>
            <a:r>
              <a:rPr lang="en-GB" dirty="0" err="1"/>
              <a:t>biodistrubtion</a:t>
            </a:r>
            <a:r>
              <a:rPr lang="en-GB" dirty="0"/>
              <a:t> and patient lean metabolism measured with 3.5cm</a:t>
            </a:r>
            <a:r>
              <a:rPr lang="en-GB" baseline="30000" dirty="0"/>
              <a:t>3</a:t>
            </a:r>
            <a:r>
              <a:rPr lang="en-GB" dirty="0"/>
              <a:t> </a:t>
            </a:r>
            <a:r>
              <a:rPr lang="en-GB" dirty="0" err="1"/>
              <a:t>voxel</a:t>
            </a:r>
            <a:r>
              <a:rPr lang="en-GB" dirty="0"/>
              <a:t> in normal liver the </a:t>
            </a:r>
            <a:r>
              <a:rPr lang="en-GB" dirty="0" err="1"/>
              <a:t>SUL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AC7609-6DD0-5CF2-AE69-45835216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Liver </a:t>
            </a:r>
            <a:r>
              <a:rPr lang="en-GB" dirty="0" err="1"/>
              <a:t>voxel</a:t>
            </a:r>
            <a:r>
              <a:rPr lang="en-GB" dirty="0"/>
              <a:t> for correction</a:t>
            </a:r>
          </a:p>
        </p:txBody>
      </p:sp>
      <p:pic>
        <p:nvPicPr>
          <p:cNvPr id="28675" name="Picture 4" descr="F3.medium.gif">
            <a:extLst>
              <a:ext uri="{FF2B5EF4-FFF2-40B4-BE49-F238E27FC236}">
                <a16:creationId xmlns:a16="http://schemas.microsoft.com/office/drawing/2014/main" id="{30D9E8F1-25AB-42EB-54BD-DC14C153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600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>
            <a:extLst>
              <a:ext uri="{FF2B5EF4-FFF2-40B4-BE49-F238E27FC236}">
                <a16:creationId xmlns:a16="http://schemas.microsoft.com/office/drawing/2014/main" id="{79B0EBDC-0194-0620-67F1-0BAF01EE8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425"/>
            <a:ext cx="9144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Example calculation of liver background for normalization of SUL. Images are displayed from Advantage Workstation (GE Healthcare). A 3-cm-diameter 3-dimensional ROI (ROI 1) is placed on normal inferior right lobe of liver (arrowhead). Average SUL and SD in ROI are displayed (arrows). Liver background is calculated as follows: (1.5 × average SUL liver) + (2 × SD average SUL liver). For this example, (1.5 × 1.4) + (2 × 0.2) = 2.5. Therefore, tumor SUL peak should be &gt;2.5 in order to apply PERCIST criteria for this example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5A81-FB0B-17F6-02F3-BD3C4416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Criteria for </a:t>
            </a:r>
            <a:r>
              <a:rPr lang="en-GB" dirty="0" err="1"/>
              <a:t>PERCIST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4AD6-8FB0-BC3B-CF33-E3DA6051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Normally done after 3 cycles of chemo</a:t>
            </a:r>
          </a:p>
          <a:p>
            <a:pPr>
              <a:defRPr/>
            </a:pPr>
            <a:r>
              <a:rPr lang="en-GB" dirty="0"/>
              <a:t>Compare with baseline (at baseline Tumour </a:t>
            </a:r>
            <a:r>
              <a:rPr lang="en-GB" dirty="0" err="1"/>
              <a:t>SUL</a:t>
            </a:r>
            <a:r>
              <a:rPr lang="en-GB" dirty="0"/>
              <a:t>&gt;2.5)</a:t>
            </a:r>
          </a:p>
          <a:p>
            <a:pPr>
              <a:defRPr/>
            </a:pPr>
            <a:r>
              <a:rPr lang="en-GB" dirty="0" err="1"/>
              <a:t>SUL</a:t>
            </a:r>
            <a:r>
              <a:rPr lang="en-GB" dirty="0"/>
              <a:t> liver between 2 </a:t>
            </a:r>
            <a:r>
              <a:rPr lang="en-GB" dirty="0" err="1"/>
              <a:t>sd</a:t>
            </a:r>
            <a:r>
              <a:rPr lang="en-GB" dirty="0"/>
              <a:t> of baseline</a:t>
            </a:r>
          </a:p>
          <a:p>
            <a:pPr>
              <a:defRPr/>
            </a:pPr>
            <a:r>
              <a:rPr lang="en-GB" dirty="0"/>
              <a:t>100% reduction </a:t>
            </a:r>
            <a:r>
              <a:rPr lang="en-GB" dirty="0" err="1"/>
              <a:t>CMR</a:t>
            </a:r>
            <a:endParaRPr lang="en-GB" dirty="0"/>
          </a:p>
          <a:p>
            <a:pPr>
              <a:defRPr/>
            </a:pPr>
            <a:r>
              <a:rPr lang="en-GB" dirty="0"/>
              <a:t>&gt;30% reduction </a:t>
            </a:r>
            <a:r>
              <a:rPr lang="en-GB" dirty="0" err="1"/>
              <a:t>PMR</a:t>
            </a:r>
            <a:endParaRPr lang="en-GB" dirty="0"/>
          </a:p>
          <a:p>
            <a:pPr>
              <a:defRPr/>
            </a:pPr>
            <a:r>
              <a:rPr lang="en-GB" dirty="0"/>
              <a:t>&gt;30% increase </a:t>
            </a:r>
            <a:r>
              <a:rPr lang="en-GB" dirty="0" err="1"/>
              <a:t>MPD</a:t>
            </a:r>
            <a:endParaRPr lang="en-GB" dirty="0"/>
          </a:p>
          <a:p>
            <a:pPr>
              <a:defRPr/>
            </a:pPr>
            <a:r>
              <a:rPr lang="en-GB" dirty="0"/>
              <a:t>Rest  </a:t>
            </a:r>
            <a:r>
              <a:rPr lang="en-GB" dirty="0" err="1"/>
              <a:t>MSD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EFA76-2A09-C67F-A5CF-4E34849E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PET detects small lesions</a:t>
            </a:r>
          </a:p>
        </p:txBody>
      </p:sp>
      <p:pic>
        <p:nvPicPr>
          <p:cNvPr id="30723" name="Picture 4" descr="F1.medium (1).gif">
            <a:extLst>
              <a:ext uri="{FF2B5EF4-FFF2-40B4-BE49-F238E27FC236}">
                <a16:creationId xmlns:a16="http://schemas.microsoft.com/office/drawing/2014/main" id="{132D92D9-18FD-1C78-DC3D-300625A5D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191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>
            <a:extLst>
              <a:ext uri="{FF2B5EF4-FFF2-40B4-BE49-F238E27FC236}">
                <a16:creationId xmlns:a16="http://schemas.microsoft.com/office/drawing/2014/main" id="{BBD8F652-1D11-71BF-3536-E3A5CC24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6000"/>
            <a:ext cx="8964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Kinetics of tumor cell kill and relation to PET. Line A represents brisk tumor response that would produce cure after only 4 cycles of</a:t>
            </a:r>
            <a:r>
              <a:rPr lang="en-GB" altLang="en-US" sz="1800">
                <a:hlinkClick r:id="rId3"/>
              </a:rPr>
              <a:t>chemotherapy</a:t>
            </a:r>
            <a:r>
              <a:rPr lang="en-GB" altLang="en-US" sz="1800"/>
              <a:t>. Line B represents minimum </a:t>
            </a:r>
            <a:r>
              <a:rPr lang="en-GB" altLang="en-US" sz="1800">
                <a:hlinkClick r:id="rId3"/>
              </a:rPr>
              <a:t>rate</a:t>
            </a:r>
            <a:r>
              <a:rPr lang="en-GB" altLang="en-US" sz="1800"/>
              <a:t> of tumor cell kill that will lead to cure in 6 cycles of treatment. Both lines would be associated with negative PET scan after 2 cycles of chemotherapy. In contrast, line C represents rate of tumor cell kill that would be associated with negative PET scan after 4–6 cycles but would not produce cure. Importantly, PET scan for line C would likely be positive after 3 cycles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B7E-7F95-8A6C-16ED-64706244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An example Wahl et al </a:t>
            </a:r>
          </a:p>
        </p:txBody>
      </p:sp>
      <p:pic>
        <p:nvPicPr>
          <p:cNvPr id="31747" name="Picture 2" descr="F4.medium.gif">
            <a:extLst>
              <a:ext uri="{FF2B5EF4-FFF2-40B4-BE49-F238E27FC236}">
                <a16:creationId xmlns:a16="http://schemas.microsoft.com/office/drawing/2014/main" id="{6F236DC3-24D0-E428-5BF7-8D1BC1310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>
            <a:extLst>
              <a:ext uri="{FF2B5EF4-FFF2-40B4-BE49-F238E27FC236}">
                <a16:creationId xmlns:a16="http://schemas.microsoft.com/office/drawing/2014/main" id="{031DF9C6-9DD7-FED2-AB72-D0296159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81525"/>
            <a:ext cx="73437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PET/CT images obtained before (1) and after (2) treatment of</a:t>
            </a:r>
            <a:r>
              <a:rPr lang="en-GB" altLang="en-US" sz="1800">
                <a:hlinkClick r:id="rId3"/>
              </a:rPr>
              <a:t>pancreatic carcinoma</a:t>
            </a:r>
            <a:r>
              <a:rPr lang="en-GB" altLang="en-US" sz="1800"/>
              <a:t> with experimental therapy targeting mammalian target of rapamycin. Note profound decline in SUL (∼41%) despite stable pancreatic mass anatomically (arrows). This decline represents metabolic partial response by PERCIST (41% decline in marker lesion at 2 wk after therapy). Not all metabolic PMRs are clinically relevant; relevance will depend on the specific treatment.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6CE31-5404-ACE6-B72C-2067BE99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Problems with </a:t>
            </a:r>
            <a:r>
              <a:rPr lang="en-GB" dirty="0" err="1"/>
              <a:t>PERCIST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1A9CB-325B-DEDA-A0FB-F225433F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Complex and time consuming</a:t>
            </a:r>
          </a:p>
          <a:p>
            <a:pPr>
              <a:defRPr/>
            </a:pPr>
            <a:r>
              <a:rPr lang="en-GB" dirty="0"/>
              <a:t>Needs special software costs money</a:t>
            </a:r>
          </a:p>
          <a:p>
            <a:pPr>
              <a:defRPr/>
            </a:pPr>
            <a:r>
              <a:rPr lang="en-GB" dirty="0"/>
              <a:t>Still needs good verification</a:t>
            </a:r>
          </a:p>
          <a:p>
            <a:pPr>
              <a:defRPr/>
            </a:pPr>
            <a:r>
              <a:rPr lang="en-GB" dirty="0"/>
              <a:t>Will it be done as well in all centres</a:t>
            </a:r>
          </a:p>
          <a:p>
            <a:pPr>
              <a:defRPr/>
            </a:pPr>
            <a:r>
              <a:rPr lang="en-GB" dirty="0"/>
              <a:t>Will clinicians believe </a:t>
            </a:r>
            <a:r>
              <a:rPr lang="en-GB" dirty="0" err="1"/>
              <a:t>PERCIST</a:t>
            </a:r>
            <a:r>
              <a:rPr lang="en-GB" dirty="0"/>
              <a:t> or RESIST</a:t>
            </a:r>
          </a:p>
          <a:p>
            <a:pPr>
              <a:defRPr/>
            </a:pPr>
            <a:r>
              <a:rPr lang="en-GB" dirty="0"/>
              <a:t>Is </a:t>
            </a:r>
            <a:r>
              <a:rPr lang="en-GB" dirty="0" err="1"/>
              <a:t>FDG</a:t>
            </a:r>
            <a:r>
              <a:rPr lang="en-GB" dirty="0"/>
              <a:t> the right tracer anyway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FF9D6-3C29-5713-030F-6925E005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FDG in solid tumours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7F9E5-3CF8-27FD-DE01-AB02B041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consensus on method to use</a:t>
            </a:r>
          </a:p>
          <a:p>
            <a:r>
              <a:rPr lang="en-GB" dirty="0"/>
              <a:t>No real evidence of consistent results</a:t>
            </a:r>
          </a:p>
          <a:p>
            <a:r>
              <a:rPr lang="en-GB" dirty="0"/>
              <a:t>May only work in simple tumours </a:t>
            </a:r>
            <a:r>
              <a:rPr lang="en-GB" dirty="0" err="1"/>
              <a:t>eg</a:t>
            </a:r>
            <a:r>
              <a:rPr lang="en-GB" dirty="0"/>
              <a:t> GIST where relationship of change of FDG uptake and response is known</a:t>
            </a:r>
          </a:p>
          <a:p>
            <a:r>
              <a:rPr lang="en-GB" dirty="0"/>
              <a:t>To do consistently needs AI which is not available yet</a:t>
            </a:r>
          </a:p>
          <a:p>
            <a:r>
              <a:rPr lang="en-GB" dirty="0"/>
              <a:t>Other tracers may be better or even worse </a:t>
            </a:r>
          </a:p>
          <a:p>
            <a:pPr lvl="1"/>
            <a:r>
              <a:rPr lang="en-GB" dirty="0"/>
              <a:t>Ga-68 DOTATATE uptake altered by recent somatostatin</a:t>
            </a:r>
          </a:p>
          <a:p>
            <a:pPr lvl="1"/>
            <a:r>
              <a:rPr lang="en-GB" dirty="0"/>
              <a:t>Ga-68 FAPI not targeting tumour no idea how change in FAPI uptake related to cancer outcomes </a:t>
            </a:r>
          </a:p>
        </p:txBody>
      </p:sp>
    </p:spTree>
    <p:extLst>
      <p:ext uri="{BB962C8B-B14F-4D97-AF65-F5344CB8AC3E}">
        <p14:creationId xmlns:p14="http://schemas.microsoft.com/office/powerpoint/2010/main" val="890392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Lymphoma good correlation between FDG uptake and prognosis</a:t>
            </a:r>
          </a:p>
          <a:p>
            <a:r>
              <a:rPr lang="en-GB" dirty="0"/>
              <a:t>Lugano criteria easy to use and consistent but may be overtaken by technical advances such as changes in PET reconstruction</a:t>
            </a:r>
          </a:p>
          <a:p>
            <a:r>
              <a:rPr lang="en-GB" dirty="0"/>
              <a:t>No clear answer of how to use FDG </a:t>
            </a:r>
            <a:r>
              <a:rPr lang="en-GB" dirty="0" err="1"/>
              <a:t>quatitavely</a:t>
            </a:r>
            <a:r>
              <a:rPr lang="en-GB"/>
              <a:t> in </a:t>
            </a:r>
            <a:r>
              <a:rPr lang="en-GB" dirty="0"/>
              <a:t>solid tumours</a:t>
            </a:r>
          </a:p>
          <a:p>
            <a:r>
              <a:rPr lang="en-GB" dirty="0"/>
              <a:t>Issues with consistency and reproducibility needs AI not available yet </a:t>
            </a:r>
          </a:p>
        </p:txBody>
      </p:sp>
    </p:spTree>
    <p:extLst>
      <p:ext uri="{BB962C8B-B14F-4D97-AF65-F5344CB8AC3E}">
        <p14:creationId xmlns:p14="http://schemas.microsoft.com/office/powerpoint/2010/main" val="18421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F-18 FDG vs F-18 FES in Ca Breast</a:t>
            </a:r>
          </a:p>
        </p:txBody>
      </p:sp>
      <p:pic>
        <p:nvPicPr>
          <p:cNvPr id="33795" name="Picture 3" descr="FESP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5878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8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Looking at response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At simplest it is looking the F-18 FDG PET scan before treatment</a:t>
            </a:r>
          </a:p>
          <a:p>
            <a:r>
              <a:rPr lang="en-GB" altLang="en-US"/>
              <a:t>Comparing with post treatment scan</a:t>
            </a:r>
          </a:p>
          <a:p>
            <a:r>
              <a:rPr lang="en-GB" altLang="en-US"/>
              <a:t>Can use SUV to help decision making</a:t>
            </a:r>
          </a:p>
          <a:p>
            <a:r>
              <a:rPr lang="en-GB" altLang="en-US"/>
              <a:t>As SUV can vary often use a reference site</a:t>
            </a:r>
          </a:p>
          <a:p>
            <a:r>
              <a:rPr lang="en-GB" altLang="en-US"/>
              <a:t>Use of F-18 FDG PET to look at outcomes based on work by Jerusalem at al </a:t>
            </a:r>
          </a:p>
        </p:txBody>
      </p:sp>
    </p:spTree>
    <p:extLst>
      <p:ext uri="{BB962C8B-B14F-4D97-AF65-F5344CB8AC3E}">
        <p14:creationId xmlns:p14="http://schemas.microsoft.com/office/powerpoint/2010/main" val="396678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828800"/>
            <a:ext cx="6354762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905000"/>
            <a:ext cx="630713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6613" y="363538"/>
            <a:ext cx="7470775" cy="6130925"/>
          </a:xfrm>
          <a:prstGeom prst="rect">
            <a:avLst/>
          </a:prstGeom>
          <a:noFill/>
          <a:ln w="50800">
            <a:solidFill>
              <a:srgbClr val="063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990600"/>
            <a:ext cx="6743700" cy="49768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76375" y="404813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ahoma" panose="020B0604030504040204" pitchFamily="34" charset="0"/>
              </a:rPr>
              <a:t>Progression free survival related to PET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8CC73-EB29-5040-E2F4-E14D9114BF60}"/>
              </a:ext>
            </a:extLst>
          </p:cNvPr>
          <p:cNvSpPr txBox="1"/>
          <p:nvPr/>
        </p:nvSpPr>
        <p:spPr>
          <a:xfrm>
            <a:off x="1596325" y="2266950"/>
            <a:ext cx="7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PFS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560EC-3D0C-F1F6-F1E8-6F2CA6BB7928}"/>
              </a:ext>
            </a:extLst>
          </p:cNvPr>
          <p:cNvSpPr txBox="1"/>
          <p:nvPr/>
        </p:nvSpPr>
        <p:spPr>
          <a:xfrm>
            <a:off x="1790054" y="1255713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88AA2-722C-FD42-F17F-2025395F7AB1}"/>
              </a:ext>
            </a:extLst>
          </p:cNvPr>
          <p:cNvSpPr txBox="1"/>
          <p:nvPr/>
        </p:nvSpPr>
        <p:spPr>
          <a:xfrm>
            <a:off x="3921071" y="5509647"/>
            <a:ext cx="241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Duration months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BDC6C-05E2-CFFB-22AB-852A6CD8DFB1}"/>
              </a:ext>
            </a:extLst>
          </p:cNvPr>
          <p:cNvSpPr txBox="1"/>
          <p:nvPr/>
        </p:nvSpPr>
        <p:spPr>
          <a:xfrm>
            <a:off x="7229959" y="5098942"/>
            <a:ext cx="4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054130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Basis of UK practice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Work done by Hutchings and Barrington</a:t>
            </a:r>
          </a:p>
          <a:p>
            <a:r>
              <a:rPr lang="en-GB" altLang="en-US"/>
              <a:t>Look at standardising response assessment</a:t>
            </a:r>
          </a:p>
          <a:p>
            <a:r>
              <a:rPr lang="en-GB" altLang="en-US"/>
              <a:t>Use of liver and mediastinal reference points</a:t>
            </a:r>
          </a:p>
          <a:p>
            <a:r>
              <a:rPr lang="en-GB" altLang="en-US"/>
              <a:t>Then consensus conference in Deauville, France</a:t>
            </a:r>
          </a:p>
          <a:p>
            <a:r>
              <a:rPr lang="en-GB" altLang="en-US"/>
              <a:t>Criteria for response laid out </a:t>
            </a:r>
          </a:p>
        </p:txBody>
      </p:sp>
    </p:spTree>
    <p:extLst>
      <p:ext uri="{BB962C8B-B14F-4D97-AF65-F5344CB8AC3E}">
        <p14:creationId xmlns:p14="http://schemas.microsoft.com/office/powerpoint/2010/main" val="403743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Deauville criteria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813" y="1557338"/>
          <a:ext cx="6415087" cy="4248152"/>
        </p:xfrm>
        <a:graphic>
          <a:graphicData uri="http://schemas.openxmlformats.org/drawingml/2006/table">
            <a:tbl>
              <a:tblPr/>
              <a:tblGrid>
                <a:gridCol w="79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Score*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Characteristics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Based on </a:t>
                      </a:r>
                      <a:r>
                        <a:rPr lang="en-GB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SUVmax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in lesion, liver and mediastinum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No uptake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Uptake &lt; mediastinum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Uptake&gt;mediastinum&lt;liver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Uptake moderately more than the liver uptake, at any site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Markedly increased uptake at any site and new sites of disease.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New areas of uptake unlikely to be lymphoma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37" name="Rectangle 1"/>
          <p:cNvSpPr>
            <a:spLocks noChangeArrowheads="1"/>
          </p:cNvSpPr>
          <p:nvPr/>
        </p:nvSpPr>
        <p:spPr bwMode="auto">
          <a:xfrm>
            <a:off x="0" y="-476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38" name="TextBox 6"/>
          <p:cNvSpPr txBox="1">
            <a:spLocks noChangeArrowheads="1"/>
          </p:cNvSpPr>
          <p:nvPr/>
        </p:nvSpPr>
        <p:spPr bwMode="auto">
          <a:xfrm>
            <a:off x="468313" y="6092825"/>
            <a:ext cx="748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Grade 1 and 2 not tumour, 3 equivocal, 4-5 tumour still present</a:t>
            </a:r>
          </a:p>
        </p:txBody>
      </p:sp>
    </p:spTree>
    <p:extLst>
      <p:ext uri="{BB962C8B-B14F-4D97-AF65-F5344CB8AC3E}">
        <p14:creationId xmlns:p14="http://schemas.microsoft.com/office/powerpoint/2010/main" val="321026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HD Clearly failed Tx Deauville 4</a:t>
            </a:r>
          </a:p>
        </p:txBody>
      </p:sp>
      <p:pic>
        <p:nvPicPr>
          <p:cNvPr id="18435" name="Picture 2" descr="C:\Users\John\Pictures\PET\Failed Tx in 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6721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60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2A04B26C3F244A88D18C4F6F83661" ma:contentTypeVersion="17" ma:contentTypeDescription="Create a new document." ma:contentTypeScope="" ma:versionID="759632dfc5543a3dda15c322fbc63b75">
  <xsd:schema xmlns:xsd="http://www.w3.org/2001/XMLSchema" xmlns:xs="http://www.w3.org/2001/XMLSchema" xmlns:p="http://schemas.microsoft.com/office/2006/metadata/properties" xmlns:ns2="f810639e-b55c-45d8-baec-81c336fc5747" xmlns:ns3="514cf9ee-2086-46a5-b02c-05a4a5626588" targetNamespace="http://schemas.microsoft.com/office/2006/metadata/properties" ma:root="true" ma:fieldsID="b813e36c5e1a015853c6461e7994c6d4" ns2:_="" ns3:_="">
    <xsd:import namespace="f810639e-b55c-45d8-baec-81c336fc5747"/>
    <xsd:import namespace="514cf9ee-2086-46a5-b02c-05a4a5626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639e-b55c-45d8-baec-81c336fc5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480c07-57bd-4123-8f08-f7a302dcf8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cf9ee-2086-46a5-b02c-05a4a5626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1137e20-7a37-4215-907a-89c7a03ffad4}" ma:internalName="TaxCatchAll" ma:showField="CatchAllData" ma:web="514cf9ee-2086-46a5-b02c-05a4a5626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4cf9ee-2086-46a5-b02c-05a4a5626588" xsi:nil="true"/>
    <lcf76f155ced4ddcb4097134ff3c332f xmlns="f810639e-b55c-45d8-baec-81c336fc57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691FAF-CE87-48CE-911C-009DFC136AAB}"/>
</file>

<file path=customXml/itemProps2.xml><?xml version="1.0" encoding="utf-8"?>
<ds:datastoreItem xmlns:ds="http://schemas.openxmlformats.org/officeDocument/2006/customXml" ds:itemID="{4A411EE1-8CCB-4262-93E9-11EABB7B7A76}"/>
</file>

<file path=customXml/itemProps3.xml><?xml version="1.0" encoding="utf-8"?>
<ds:datastoreItem xmlns:ds="http://schemas.openxmlformats.org/officeDocument/2006/customXml" ds:itemID="{5E3B15C5-66D6-4F1A-89B1-69215E2A8B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1640</Words>
  <Application>Microsoft Office PowerPoint</Application>
  <PresentationFormat>On-screen Show (4:3)</PresentationFormat>
  <Paragraphs>203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Office Theme</vt:lpstr>
      <vt:lpstr>Using PET-CT to in treatment response  </vt:lpstr>
      <vt:lpstr>Introduction</vt:lpstr>
      <vt:lpstr>Looking for response</vt:lpstr>
      <vt:lpstr>F-18 FDG vs F-18 FES in Ca Breast</vt:lpstr>
      <vt:lpstr>Looking at response</vt:lpstr>
      <vt:lpstr>PowerPoint Presentation</vt:lpstr>
      <vt:lpstr>Basis of UK practice </vt:lpstr>
      <vt:lpstr>Deauville criteria</vt:lpstr>
      <vt:lpstr>HD Clearly failed Tx Deauville 4</vt:lpstr>
      <vt:lpstr>A subtle failure note spleen </vt:lpstr>
      <vt:lpstr>Is this active disease ?D3</vt:lpstr>
      <vt:lpstr>Lugano criteria 2020 </vt:lpstr>
      <vt:lpstr>Some issues</vt:lpstr>
      <vt:lpstr>Site for ROI</vt:lpstr>
      <vt:lpstr>EARLY TREATMENT EVALUATION</vt:lpstr>
      <vt:lpstr>Measuring response -25 yr male HD induction chemo</vt:lpstr>
      <vt:lpstr>PowerPoint Presentation</vt:lpstr>
      <vt:lpstr>Early response in HD</vt:lpstr>
      <vt:lpstr>Gallamini et at IPS</vt:lpstr>
      <vt:lpstr>Gallamini F-18 FDG PET vs IPS</vt:lpstr>
      <vt:lpstr>Present situation</vt:lpstr>
      <vt:lpstr>Is Deauville out of date?</vt:lpstr>
      <vt:lpstr>PRoLoG</vt:lpstr>
      <vt:lpstr>Response criteria in solid tumours</vt:lpstr>
      <vt:lpstr>Total glycotic volume (TGV) and Total lesion glycolosis (TLG)</vt:lpstr>
      <vt:lpstr>MTV and TGV</vt:lpstr>
      <vt:lpstr>TGV in colorectal cancer </vt:lpstr>
      <vt:lpstr>MTV predicting better survival than SUV in iodine neg thyroid Ca</vt:lpstr>
      <vt:lpstr>Use of FDG to monitor response in GISTs </vt:lpstr>
      <vt:lpstr>PERCIST</vt:lpstr>
      <vt:lpstr>Basic methods</vt:lpstr>
      <vt:lpstr>Liver voxel for correction</vt:lpstr>
      <vt:lpstr>Criteria for PERCIST</vt:lpstr>
      <vt:lpstr>PET detects small lesions</vt:lpstr>
      <vt:lpstr>An example Wahl et al </vt:lpstr>
      <vt:lpstr>Problems with PERCIST</vt:lpstr>
      <vt:lpstr>FDG in solid tumours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oncologist want form a PET report</dc:title>
  <dc:creator>John Buscombe</dc:creator>
  <cp:lastModifiedBy>John Buscombe</cp:lastModifiedBy>
  <cp:revision>24</cp:revision>
  <dcterms:created xsi:type="dcterms:W3CDTF">2016-04-03T14:29:27Z</dcterms:created>
  <dcterms:modified xsi:type="dcterms:W3CDTF">2025-07-25T10:06:19Z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0x0101004872A04B26C3F244A88D18C4F6F83661</vt:lpwstr>
  </property>
</Properties>
</file>